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</p:sldIdLst>
  <p:sldSz cy="5143500" cx="9144000"/>
  <p:notesSz cx="6858000" cy="9144000"/>
  <p:embeddedFontLst>
    <p:embeddedFont>
      <p:font typeface="Chelsea Market"/>
      <p:regular r:id="rId6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65" Type="http://schemas.openxmlformats.org/officeDocument/2006/relationships/font" Target="fonts/ChelseaMarket-regular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f64ec8a71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f64ec8a71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f637cfc6cc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f637cfc6cc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f637cfc6cc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f637cfc6cc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f637cfc6cc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f637cfc6cc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f637cfc6cc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f637cfc6cc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f637cfc6cc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f637cfc6cc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f637cfc6cc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f637cfc6cc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f64ec8a712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f64ec8a712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f637cfc6cc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f637cfc6cc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f637cfc6cc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f637cfc6cc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f637cfc6cc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f637cfc6cc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f637cfc6cc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f637cfc6cc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f637cfc6cc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f637cfc6cc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f637cfc6cc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f637cfc6cc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f637cfc6cc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f637cfc6cc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f637cfc6cc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f637cfc6cc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f637cfc6cc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f637cfc6cc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f637cfc6cc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f637cfc6cc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f637cfc6cc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f637cfc6cc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f637cfc6cc_4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f637cfc6cc_4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f637cfc6cc_4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f637cfc6cc_4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f637cfc6cc_4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f637cfc6cc_4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f64ec8a712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f64ec8a712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f637cfc6cc_4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f637cfc6cc_4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f637cfc6cc_4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f637cfc6cc_4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f637cfc6cc_4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f637cfc6cc_4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f637cfc6cc_4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f637cfc6cc_4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f637cfc6cc_4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f637cfc6cc_4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f637cfc6cc_4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f637cfc6cc_4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f637cfc6cc_4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f637cfc6cc_4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f637cfc6cc_4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f637cfc6cc_4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f637cfc6cc_4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f637cfc6cc_4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f637cfc6cc_4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f637cfc6cc_4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f637cfc6cc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f637cfc6cc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f637cfc6cc_4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f637cfc6cc_4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f637cfc6cc_4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f637cfc6cc_4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f637cfc6cc_4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f637cfc6cc_4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f637cfc6cc_4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f637cfc6cc_4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f637cfc6cc_4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f637cfc6cc_4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f637cfc6cc_4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f637cfc6cc_4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f637cfc6cc_4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f637cfc6cc_4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f64ec8a712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f64ec8a712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f64ec8a712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f64ec8a712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f64ec8a712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f64ec8a712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f637cfc6cc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f637cfc6cc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f64ec8a712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f64ec8a712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f64ec8a712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f64ec8a712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f64ec8a712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f64ec8a712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f64ec8a712_0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f64ec8a712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f64ec8a7d3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f64ec8a7d3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f64ec8a7d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f64ec8a7d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Click on the cover of the book to find out more information. </a:t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f64ec8a7d3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f64ec8a7d3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f64ec8a7d3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f64ec8a7d3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f64ec8a7d3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f64ec8a7d3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f64ec8a7d3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f64ec8a7d3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f637cfc6c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f637cfc6c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f637cfc6cc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f637cfc6cc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f637cfc6cc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f637cfc6cc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f637cfc6cc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f637cfc6cc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s://www.amazon.com/Big-Pumpkin-Erica-Silverman/dp/0689801297/ref=sr_1_1?crid=2Z7Y9Y3OZCS43&amp;dchild=1&amp;keywords=big+pumpkin+by+erica+silverman&amp;qid=1635088540&amp;s=books&amp;sprefix=big+pumpkin%2Cstripbooks%2C237&amp;sr=1-1" TargetMode="External"/><Relationship Id="rId4" Type="http://schemas.openxmlformats.org/officeDocument/2006/relationships/image" Target="../media/image1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8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8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6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3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1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5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2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4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6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6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0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7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9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2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8.png"/><Relationship Id="rId4" Type="http://schemas.openxmlformats.org/officeDocument/2006/relationships/hyperlink" Target="http://drive.google.com/file/d/1XpGv_5x_DfpRQPKt-_X73u7QbfALMrai/view" TargetMode="External"/><Relationship Id="rId5" Type="http://schemas.openxmlformats.org/officeDocument/2006/relationships/image" Target="../media/image19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3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2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40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43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3.xml"/><Relationship Id="rId3" Type="http://schemas.openxmlformats.org/officeDocument/2006/relationships/hyperlink" Target="http://drive.google.com/file/d/1LWh4_Ha3Ds704QWIrNIFaXssW6eL6sut/view" TargetMode="External"/><Relationship Id="rId4" Type="http://schemas.openxmlformats.org/officeDocument/2006/relationships/image" Target="../media/image24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<Relationships xmlns="http://schemas.openxmlformats.org/package/2006/relationships"><Relationship Id="rId11" Type="http://schemas.openxmlformats.org/officeDocument/2006/relationships/image" Target="../media/image49.png"/><Relationship Id="rId10" Type="http://schemas.openxmlformats.org/officeDocument/2006/relationships/hyperlink" Target="https://www.amazon.com/Turnip-Jan-Brett/dp/0399170707/ref=sr_1_1?dchild=1&amp;keywords=turnip+jan+brett&amp;qid=1635088433&amp;s=books&amp;sr=1-1" TargetMode="External"/><Relationship Id="rId13" Type="http://schemas.openxmlformats.org/officeDocument/2006/relationships/image" Target="../media/image50.png"/><Relationship Id="rId12" Type="http://schemas.openxmlformats.org/officeDocument/2006/relationships/hyperlink" Target="https://www.amazon.com/Grandma-Turnip-Whitman-Prairie-Paperback/dp/0807530239/ref=sr_1_1?crid=3FDFKHWM3CURI&amp;dchild=1&amp;keywords=grandma+lenas+big+ol+turnip&amp;qid=1635088493&amp;s=books&amp;sprefix=grandma+lenas%2Cstripbooks%2C244&amp;sr=1-1" TargetMode="External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47.png"/><Relationship Id="rId4" Type="http://schemas.openxmlformats.org/officeDocument/2006/relationships/hyperlink" Target="https://www.amazon.com/Enormous-Turnip-Picture-Books/dp/1409580474/ref=pd_sbs_1/138-0639661-7617950?pd_rd_w=BWjog&amp;pf_rd_p=a8064901-fa56-4ccb-8289-d246cf57993b&amp;pf_rd_r=6ZZVM8QX4QF10JDENMQ4&amp;pd_rd_r=d4ff948e-5146-40fb-9e51-702a2ead7777&amp;pd_rd_wg=5CSFW&amp;pd_rd_i=1409580474&amp;psc=1" TargetMode="External"/><Relationship Id="rId9" Type="http://schemas.openxmlformats.org/officeDocument/2006/relationships/image" Target="../media/image48.png"/><Relationship Id="rId15" Type="http://schemas.openxmlformats.org/officeDocument/2006/relationships/image" Target="../media/image46.png"/><Relationship Id="rId14" Type="http://schemas.openxmlformats.org/officeDocument/2006/relationships/hyperlink" Target="https://www.amazon.com/Big-Pumpkin-Erica-Silverman/dp/0689801297/ref=sr_1_1?crid=2Z7Y9Y3OZCS43&amp;dchild=1&amp;keywords=big+pumpkin+by+erica+silverman&amp;qid=1635088540&amp;s=books&amp;sprefix=big+pumpkin%2Cstripbooks%2C237&amp;sr=1-1" TargetMode="External"/><Relationship Id="rId5" Type="http://schemas.openxmlformats.org/officeDocument/2006/relationships/image" Target="../media/image44.png"/><Relationship Id="rId6" Type="http://schemas.openxmlformats.org/officeDocument/2006/relationships/hyperlink" Target="https://www.amazon.com/Enormous-Turnip-First-Favourite-Tales/dp/1409309576/ref=pd_lpo_1?pd_rd_i=1409309576&amp;psc=1" TargetMode="External"/><Relationship Id="rId7" Type="http://schemas.openxmlformats.org/officeDocument/2006/relationships/image" Target="../media/image45.png"/><Relationship Id="rId8" Type="http://schemas.openxmlformats.org/officeDocument/2006/relationships/hyperlink" Target="https://www.amazon.com/Gigantic-Turnip-Aleksei-Tolstoy/dp/1905236581/ref=pd_sbs_1/138-0639661-7617950?pd_rd_w=4GmFY&amp;pf_rd_p=a8064901-fa56-4ccb-8289-d246cf57993b&amp;pf_rd_r=VYAQD99DS9EW2Z1J4TNR&amp;pd_rd_r=9872b8a1-be17-442a-b49a-d3e1eb1e1f68&amp;pd_rd_wg=JGMUi&amp;pd_rd_i=1905236581&amp;psc=1" TargetMode="Externa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46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46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46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4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51C75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0934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900FF"/>
        </a:soli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6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FF00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6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9900"/>
        </a:solid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6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900FF"/>
        </a:soli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6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0000"/>
        </a:soli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6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0000"/>
        </a:solid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6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6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0000"/>
        </a:solid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6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FF00"/>
        </a:solid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6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900FF"/>
        </a:solid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6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6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9900"/>
        </a:solid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6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0000"/>
        </a:solid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6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66666"/>
        </a:soli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6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6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66666"/>
        </a:solidFill>
      </p:bgPr>
    </p:bg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6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FF00"/>
        </a:solid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6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900FF"/>
        </a:solidFill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6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0000"/>
        </a:solidFill>
      </p:bgPr>
    </p:bg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6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9900"/>
        </a:solid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6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66666"/>
        </a:solidFill>
      </p:bgPr>
    </p:bg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6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C232"/>
        </a:solidFill>
      </p:bgPr>
    </p:bg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6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C232"/>
        </a:solidFill>
      </p:bgPr>
    </p:bg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6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C232"/>
        </a:solidFill>
      </p:bgPr>
    </p:bg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6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FF00"/>
        </a:solidFill>
      </p:bgPr>
    </p:bg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6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900FF"/>
        </a:solidFill>
      </p:bgPr>
    </p:bg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6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0000"/>
        </a:solidFill>
      </p:bgPr>
    </p:bg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6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66666"/>
        </a:solidFill>
      </p:bgPr>
    </p:bg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6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C232"/>
        </a:solidFill>
      </p:bgPr>
    </p:bg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6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9900"/>
        </a:solidFill>
      </p:bgPr>
    </p:bg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6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6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FF00"/>
        </a:solid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6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FF00"/>
        </a:solidFill>
      </p:bgPr>
    </p:bg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6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900FF"/>
        </a:solidFill>
      </p:bgPr>
    </p:bg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6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FF00"/>
        </a:solid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6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0000"/>
        </a:solidFill>
      </p:bgPr>
    </p:bg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6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66666"/>
        </a:solidFill>
      </p:bgPr>
    </p:bg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6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1C232"/>
        </a:solid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6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FF00"/>
        </a:solidFill>
      </p:bgPr>
    </p:bg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6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934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59" title="Ghostbusters.mp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64625" y="291775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934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934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9900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6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934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934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0213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65" title="Ghostbusters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10038" y="152400"/>
            <a:ext cx="6523925" cy="489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6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Additional Slides</a:t>
            </a:r>
            <a:endParaRPr/>
          </a:p>
        </p:txBody>
      </p:sp>
      <p:sp>
        <p:nvSpPr>
          <p:cNvPr id="321" name="Google Shape;321;p66"/>
          <p:cNvSpPr txBox="1"/>
          <p:nvPr>
            <p:ph idx="1" type="body"/>
          </p:nvPr>
        </p:nvSpPr>
        <p:spPr>
          <a:xfrm>
            <a:off x="311700" y="1152475"/>
            <a:ext cx="8520600" cy="366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 included a few </a:t>
            </a:r>
            <a:r>
              <a:rPr lang="en"/>
              <a:t>additional slides that I use with my students. As we discussed, I do this story after exploring several other variations of the original Russian Folk Tale called “The Enormous Turnip.”  The students also wrote their own version.  I have included a slide with links to those other books. Just click on the covers!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I also mentioned that I give my students an opportunity to move like all of the characters in the story and that they participate in a “teacher in role” activity where they ask me “as the witch” several questions to try and figure out why I went out and planted another pumpkin seed.  I have included theses slides as well. Enjoy.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Questions? terri_scullin@riograndeschool.org</a:t>
            </a: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1" cy="47456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6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16587" l="0" r="0" t="16580"/>
          <a:stretch/>
        </p:blipFill>
        <p:spPr>
          <a:xfrm>
            <a:off x="2555350" y="159575"/>
            <a:ext cx="2177600" cy="2183001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28" name="Google Shape;328;p67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2724" y="159575"/>
            <a:ext cx="2267095" cy="2183001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29" name="Google Shape;329;p67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941950" y="162150"/>
            <a:ext cx="1729076" cy="2177828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30" name="Google Shape;330;p67">
            <a:hlinkClick r:id="rId10"/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880025" y="162150"/>
            <a:ext cx="2119452" cy="2177825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31" name="Google Shape;331;p67"/>
          <p:cNvSpPr txBox="1"/>
          <p:nvPr/>
        </p:nvSpPr>
        <p:spPr>
          <a:xfrm>
            <a:off x="6275475" y="2597975"/>
            <a:ext cx="2707500" cy="22164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Chelsea Market"/>
                <a:ea typeface="Chelsea Market"/>
                <a:cs typeface="Chelsea Market"/>
                <a:sym typeface="Chelsea Market"/>
              </a:rPr>
              <a:t>What do you notice is the same? </a:t>
            </a:r>
            <a:endParaRPr sz="2200">
              <a:latin typeface="Chelsea Market"/>
              <a:ea typeface="Chelsea Market"/>
              <a:cs typeface="Chelsea Market"/>
              <a:sym typeface="Chelsea Marke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Chelsea Market"/>
                <a:ea typeface="Chelsea Market"/>
                <a:cs typeface="Chelsea Market"/>
                <a:sym typeface="Chelsea Market"/>
              </a:rPr>
              <a:t>What do you notice is different?</a:t>
            </a:r>
            <a:endParaRPr sz="2200"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332" name="Google Shape;332;p67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52404" y="2571750"/>
            <a:ext cx="2870700" cy="2241101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33" name="Google Shape;333;p67">
            <a:hlinkClick r:id="rId14"/>
          </p:cNvPr>
          <p:cNvPicPr preferRelativeResize="0"/>
          <p:nvPr/>
        </p:nvPicPr>
        <p:blipFill rotWithShape="1">
          <a:blip r:embed="rId15">
            <a:alphaModFix/>
          </a:blip>
          <a:srcRect b="1283" l="2405" r="2879" t="0"/>
          <a:stretch/>
        </p:blipFill>
        <p:spPr>
          <a:xfrm>
            <a:off x="3213937" y="2509924"/>
            <a:ext cx="2870700" cy="2392514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650" y="271450"/>
            <a:ext cx="5753100" cy="4600575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68"/>
          <p:cNvSpPr txBox="1"/>
          <p:nvPr/>
        </p:nvSpPr>
        <p:spPr>
          <a:xfrm>
            <a:off x="6098625" y="130650"/>
            <a:ext cx="2915400" cy="24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Can you name the characters in this version of the story?</a:t>
            </a:r>
            <a:endParaRPr sz="2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650" y="271450"/>
            <a:ext cx="5753100" cy="4600575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69"/>
          <p:cNvSpPr txBox="1"/>
          <p:nvPr/>
        </p:nvSpPr>
        <p:spPr>
          <a:xfrm>
            <a:off x="6098625" y="130650"/>
            <a:ext cx="2915400" cy="40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Can you name the characters in this version of the story?</a:t>
            </a:r>
            <a:endParaRPr sz="2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F0000"/>
                </a:solidFill>
              </a:rPr>
              <a:t>Witch</a:t>
            </a:r>
            <a:endParaRPr sz="25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F0000"/>
                </a:solidFill>
              </a:rPr>
              <a:t>Ghost</a:t>
            </a:r>
            <a:endParaRPr sz="25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F0000"/>
                </a:solidFill>
              </a:rPr>
              <a:t>Vampire</a:t>
            </a:r>
            <a:endParaRPr sz="25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F0000"/>
                </a:solidFill>
              </a:rPr>
              <a:t>Mummy</a:t>
            </a:r>
            <a:endParaRPr sz="25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F0000"/>
                </a:solidFill>
              </a:rPr>
              <a:t>Bat</a:t>
            </a:r>
            <a:endParaRPr sz="25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70"/>
          <p:cNvSpPr txBox="1"/>
          <p:nvPr/>
        </p:nvSpPr>
        <p:spPr>
          <a:xfrm>
            <a:off x="6098625" y="130650"/>
            <a:ext cx="2915400" cy="40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Can you move like the characters in this version of the story?</a:t>
            </a:r>
            <a:endParaRPr sz="2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F0000"/>
                </a:solidFill>
              </a:rPr>
              <a:t>Witch</a:t>
            </a:r>
            <a:endParaRPr sz="25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F0000"/>
                </a:solidFill>
              </a:rPr>
              <a:t>Ghost</a:t>
            </a:r>
            <a:endParaRPr sz="25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F0000"/>
                </a:solidFill>
              </a:rPr>
              <a:t>Vampire</a:t>
            </a:r>
            <a:endParaRPr sz="25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F0000"/>
                </a:solidFill>
              </a:rPr>
              <a:t>Mummy</a:t>
            </a:r>
            <a:endParaRPr sz="25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F0000"/>
                </a:solidFill>
              </a:rPr>
              <a:t>Bat</a:t>
            </a:r>
            <a:endParaRPr sz="25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0000"/>
              </a:solidFill>
            </a:endParaRPr>
          </a:p>
        </p:txBody>
      </p:sp>
      <p:pic>
        <p:nvPicPr>
          <p:cNvPr id="351" name="Google Shape;351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5525" y="271463"/>
            <a:ext cx="5753100" cy="460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71"/>
          <p:cNvSpPr txBox="1"/>
          <p:nvPr/>
        </p:nvSpPr>
        <p:spPr>
          <a:xfrm>
            <a:off x="6098625" y="130650"/>
            <a:ext cx="2915400" cy="478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I am going to be the Witch.  At the end of the story she goes out and plants another pumpkin seed.  I wonder why she does that?  Let’s ask her some questions and try to find out.</a:t>
            </a:r>
            <a:endParaRPr sz="2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0000"/>
              </a:solidFill>
            </a:endParaRPr>
          </a:p>
        </p:txBody>
      </p:sp>
      <p:pic>
        <p:nvPicPr>
          <p:cNvPr id="357" name="Google Shape;357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8200" y="271450"/>
            <a:ext cx="5753100" cy="460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FF00"/>
        </a:solid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6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900FF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6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900FF"/>
        </a:soli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6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6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